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8" r:id="rId5"/>
    <p:sldId id="260" r:id="rId6"/>
    <p:sldId id="261" r:id="rId7"/>
    <p:sldId id="262" r:id="rId8"/>
    <p:sldId id="263" r:id="rId9"/>
    <p:sldId id="259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A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16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image" Target="../media/image1.jpe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image" Target="../media/image1.jpeg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0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image" Target="../media/image1.jpeg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1.jpe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36.xml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image" Target="../media/image1.jpeg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3" Type="http://schemas.openxmlformats.org/officeDocument/2006/relationships/tags" Target="../tags/tag40.xml"/><Relationship Id="rId12" Type="http://schemas.openxmlformats.org/officeDocument/2006/relationships/tags" Target="../tags/tag39.xml"/><Relationship Id="rId11" Type="http://schemas.openxmlformats.org/officeDocument/2006/relationships/tags" Target="../tags/tag38.xml"/><Relationship Id="rId10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image" Target="../media/image2.jpeg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image" Target="../media/image1.jpeg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image" Target="../media/image1.jpeg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image" Target="../media/image1.jpeg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image" Target="../media/image1.jpeg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image" Target="../media/image3.jpeg"/><Relationship Id="rId10" Type="http://schemas.openxmlformats.org/officeDocument/2006/relationships/tags" Target="../tags/tag98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tags" Target="../tags/tag99.xml"/><Relationship Id="rId2" Type="http://schemas.openxmlformats.org/officeDocument/2006/relationships/image" Target="../media/image3.jpeg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image" Target="../media/image3.jpeg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image" Target="../media/image3.jpeg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"/>
            </p:custDataLst>
          </p:nvPr>
        </p:nvSpPr>
        <p:spPr>
          <a:xfrm>
            <a:off x="2503200" y="2447730"/>
            <a:ext cx="7185600" cy="1198800"/>
          </a:xfrm>
        </p:spPr>
        <p:txBody>
          <a:bodyPr lIns="90000" tIns="46800" rIns="90000" bIns="46800" anchor="b" anchorCtr="0">
            <a:normAutofit/>
          </a:bodyPr>
          <a:lstStyle>
            <a:lvl1pPr algn="dist">
              <a:defRPr sz="7200" b="0" spc="600" baseline="0">
                <a:solidFill>
                  <a:schemeClr val="accent1"/>
                </a:solidFill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5"/>
            </p:custDataLst>
          </p:nvPr>
        </p:nvSpPr>
        <p:spPr>
          <a:xfrm>
            <a:off x="4031400" y="3819541"/>
            <a:ext cx="4129200" cy="502601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159000" y="2601738"/>
            <a:ext cx="7874000" cy="1076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400" b="0" u="none" strike="noStrike" kern="1200" cap="none" spc="800" normalizeH="0" baseline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031400" y="3819541"/>
            <a:ext cx="4129200" cy="531019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kumimoji="0" lang="zh-CN" altLang="en-US" sz="1400" b="0" i="0" u="none" strike="noStrike" kern="1200" cap="none" spc="8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 u="none" strike="noStrike" kern="1200" cap="none" spc="0" normalizeH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>
            <p:custDataLst>
              <p:tags r:id="rId2"/>
            </p:custDataLst>
          </p:nvPr>
        </p:nvSpPr>
        <p:spPr>
          <a:xfrm>
            <a:off x="2" y="0"/>
            <a:ext cx="7073321" cy="6858000"/>
          </a:xfrm>
          <a:custGeom>
            <a:avLst/>
            <a:gdLst>
              <a:gd name="connsiteX0" fmla="*/ 0 w 7073321"/>
              <a:gd name="connsiteY0" fmla="*/ 0 h 6858000"/>
              <a:gd name="connsiteX1" fmla="*/ 3362885 w 7073321"/>
              <a:gd name="connsiteY1" fmla="*/ 0 h 6858000"/>
              <a:gd name="connsiteX2" fmla="*/ 4634891 w 7073321"/>
              <a:gd name="connsiteY2" fmla="*/ 0 h 6858000"/>
              <a:gd name="connsiteX3" fmla="*/ 7073321 w 7073321"/>
              <a:gd name="connsiteY3" fmla="*/ 6858000 h 6858000"/>
              <a:gd name="connsiteX4" fmla="*/ 3362885 w 7073321"/>
              <a:gd name="connsiteY4" fmla="*/ 6858000 h 6858000"/>
              <a:gd name="connsiteX5" fmla="*/ 2171151 w 7073321"/>
              <a:gd name="connsiteY5" fmla="*/ 6858000 h 6858000"/>
              <a:gd name="connsiteX6" fmla="*/ 0 w 707332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73321" h="6858000">
                <a:moveTo>
                  <a:pt x="0" y="0"/>
                </a:moveTo>
                <a:lnTo>
                  <a:pt x="3362885" y="0"/>
                </a:lnTo>
                <a:lnTo>
                  <a:pt x="4634891" y="0"/>
                </a:lnTo>
                <a:lnTo>
                  <a:pt x="7073321" y="6858000"/>
                </a:lnTo>
                <a:lnTo>
                  <a:pt x="3362885" y="6858000"/>
                </a:lnTo>
                <a:lnTo>
                  <a:pt x="217115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rcRect/>
          <a:stretch>
            <a:fillRect/>
          </a:stretch>
        </p:blipFill>
        <p:spPr>
          <a:xfrm>
            <a:off x="1" y="0"/>
            <a:ext cx="6141567" cy="6858000"/>
          </a:xfrm>
          <a:custGeom>
            <a:avLst/>
            <a:gdLst>
              <a:gd name="connsiteX0" fmla="*/ 0 w 6141567"/>
              <a:gd name="connsiteY0" fmla="*/ 0 h 6858000"/>
              <a:gd name="connsiteX1" fmla="*/ 2431131 w 6141567"/>
              <a:gd name="connsiteY1" fmla="*/ 0 h 6858000"/>
              <a:gd name="connsiteX2" fmla="*/ 3703137 w 6141567"/>
              <a:gd name="connsiteY2" fmla="*/ 0 h 6858000"/>
              <a:gd name="connsiteX3" fmla="*/ 6141567 w 6141567"/>
              <a:gd name="connsiteY3" fmla="*/ 6858000 h 6858000"/>
              <a:gd name="connsiteX4" fmla="*/ 2431131 w 6141567"/>
              <a:gd name="connsiteY4" fmla="*/ 6858000 h 6858000"/>
              <a:gd name="connsiteX5" fmla="*/ 1239397 w 6141567"/>
              <a:gd name="connsiteY5" fmla="*/ 6858000 h 6858000"/>
              <a:gd name="connsiteX6" fmla="*/ 0 w 61415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1567" h="6858000">
                <a:moveTo>
                  <a:pt x="0" y="0"/>
                </a:moveTo>
                <a:lnTo>
                  <a:pt x="2431131" y="0"/>
                </a:lnTo>
                <a:lnTo>
                  <a:pt x="3703137" y="0"/>
                </a:lnTo>
                <a:lnTo>
                  <a:pt x="6141567" y="6858000"/>
                </a:lnTo>
                <a:lnTo>
                  <a:pt x="2431131" y="6858000"/>
                </a:lnTo>
                <a:lnTo>
                  <a:pt x="123939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矩形 8"/>
          <p:cNvSpPr/>
          <p:nvPr userDrawn="1">
            <p:custDataLst>
              <p:tags r:id="rId5"/>
            </p:custDataLst>
          </p:nvPr>
        </p:nvSpPr>
        <p:spPr>
          <a:xfrm>
            <a:off x="246743" y="243785"/>
            <a:ext cx="11698515" cy="6370431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834743" y="660944"/>
            <a:ext cx="5687376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3" name="矩形 12"/>
            <p:cNvSpPr/>
            <p:nvPr userDrawn="1">
              <p:custDataLst>
                <p:tags r:id="rId5"/>
              </p:custData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buClrTx/>
                <a:buSzTx/>
                <a:buFontTx/>
              </a:pPr>
              <a:endParaRPr lang="en-US" altLang="zh-CN">
                <a:latin typeface="微软雅黑" panose="020B0503020204020204" charset="-122"/>
                <a:ea typeface="微软雅黑" panose="020B0503020204020204" charset="-122"/>
                <a:cs typeface="Viner Hand ITC" panose="03070502030502020203" charset="0"/>
                <a:sym typeface="+mn-ea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 userDrawn="1">
              <p:custDataLst>
                <p:tags r:id="rId5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197100" y="2447730"/>
            <a:ext cx="7797800" cy="1198800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dist" defTabSz="914400" rtl="0" eaLnBrk="1" fontAlgn="auto" latinLnBrk="0" hangingPunct="1">
              <a:lnSpc>
                <a:spcPct val="100000"/>
              </a:lnSpc>
              <a:buNone/>
              <a:defRPr kumimoji="0" lang="zh-CN" altLang="en-US" sz="7200" b="0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8"/>
            </p:custDataLst>
          </p:nvPr>
        </p:nvSpPr>
        <p:spPr>
          <a:xfrm>
            <a:off x="3917764" y="3819541"/>
            <a:ext cx="4356472" cy="3175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400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1pPr>
            <a:lvl2pPr marL="457200" indent="0" algn="ctr">
              <a:lnSpc>
                <a:spcPct val="100000"/>
              </a:lnSpc>
              <a:buNone/>
              <a:defRPr sz="1400" spc="8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</a:defRPr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 userDrawn="1">
            <p:custDataLst>
              <p:tags r:id="rId3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 userDrawn="1"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3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36.xml"/><Relationship Id="rId23" Type="http://schemas.openxmlformats.org/officeDocument/2006/relationships/tags" Target="../tags/tag135.xml"/><Relationship Id="rId22" Type="http://schemas.openxmlformats.org/officeDocument/2006/relationships/tags" Target="../tags/tag134.xml"/><Relationship Id="rId21" Type="http://schemas.openxmlformats.org/officeDocument/2006/relationships/tags" Target="../tags/tag133.xml"/><Relationship Id="rId20" Type="http://schemas.openxmlformats.org/officeDocument/2006/relationships/tags" Target="../tags/tag13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31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1.xml"/><Relationship Id="rId3" Type="http://schemas.openxmlformats.org/officeDocument/2006/relationships/tags" Target="../tags/tag139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51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tags" Target="../tags/tag15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tags" Target="../tags/tag159.xml"/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tags" Target="../tags/tag156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2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161.xml"/><Relationship Id="rId1" Type="http://schemas.openxmlformats.org/officeDocument/2006/relationships/tags" Target="../tags/tag1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475740" y="1240155"/>
            <a:ext cx="10293985" cy="3505835"/>
          </a:xfrm>
          <a:prstGeom prst="rect">
            <a:avLst/>
          </a:prstGeom>
        </p:spPr>
        <p:txBody>
          <a:bodyPr vert="horz" lIns="90170" tIns="46990" rIns="90170" bIns="46990" rtlCol="0" anchor="t" anchorCtr="0">
            <a:normAutofit fontScale="90000"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rgbClr val="000000">
                    <a:lumMod val="75000"/>
                    <a:lumOff val="25000"/>
                  </a:srgbClr>
                </a:solidFill>
                <a:uFillTx/>
                <a:latin typeface="Arial" panose="020B0604020202020204" pitchFamily="34" charset="0"/>
                <a:ea typeface="隶书" panose="02010509060101010101" charset="-122"/>
                <a:cs typeface="+mn-ea"/>
                <a:sym typeface="隶书" panose="02010509060101010101" charset="-122"/>
              </a:defRPr>
            </a:lvl1pPr>
          </a:lstStyle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sz="6000">
                <a:solidFill>
                  <a:srgbClr val="8EAF98"/>
                </a:solidFill>
                <a:sym typeface="隶书" panose="02010509060101010101" charset="-122"/>
              </a:rPr>
              <a:t>政策解读</a:t>
            </a:r>
            <a:r>
              <a:rPr lang="en-US" altLang="zh-CN" sz="6000">
                <a:solidFill>
                  <a:srgbClr val="8EAF98"/>
                </a:solidFill>
                <a:sym typeface="隶书" panose="02010509060101010101" charset="-122"/>
              </a:rPr>
              <a:t>:</a:t>
            </a:r>
            <a:br>
              <a:rPr lang="en-US" altLang="zh-CN" sz="6000">
                <a:solidFill>
                  <a:srgbClr val="8EAF98"/>
                </a:solidFill>
                <a:sym typeface="隶书" panose="02010509060101010101" charset="-122"/>
              </a:rPr>
            </a:br>
            <a:r>
              <a:rPr sz="6000">
                <a:solidFill>
                  <a:srgbClr val="8EAF98"/>
                </a:solidFill>
                <a:sym typeface="隶书" panose="02010509060101010101" charset="-122"/>
              </a:rPr>
              <a:t>《</a:t>
            </a:r>
            <a:r>
              <a:rPr lang="zh-CN" altLang="en-US" sz="6000">
                <a:solidFill>
                  <a:srgbClr val="8EAF98"/>
                </a:solidFill>
                <a:sym typeface="隶书" panose="02010509060101010101" charset="-122"/>
              </a:rPr>
              <a:t>中华人民共和国行政强制法</a:t>
            </a:r>
            <a:r>
              <a:rPr sz="6000">
                <a:solidFill>
                  <a:srgbClr val="8EAF98"/>
                </a:solidFill>
                <a:sym typeface="隶书" panose="02010509060101010101" charset="-122"/>
              </a:rPr>
              <a:t>》</a:t>
            </a:r>
            <a:endParaRPr sz="6000">
              <a:solidFill>
                <a:srgbClr val="8EAF98"/>
              </a:solidFill>
              <a:sym typeface="隶书" panose="02010509060101010101" charset="-122"/>
            </a:endParaRPr>
          </a:p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altLang="zh-CN" sz="6000">
                <a:solidFill>
                  <a:srgbClr val="8EAF98"/>
                </a:solidFill>
                <a:sym typeface="隶书" panose="02010509060101010101" charset="-122"/>
              </a:rPr>
              <a:t>            </a:t>
            </a:r>
            <a:endParaRPr sz="6000">
              <a:solidFill>
                <a:srgbClr val="8EAF98"/>
              </a:solidFill>
              <a:sym typeface="隶书" panose="02010509060101010101" charset="-122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041140" y="4649470"/>
            <a:ext cx="7641590" cy="1273810"/>
          </a:xfrm>
          <a:prstGeom prst="rect">
            <a:avLst/>
          </a:prstGeom>
        </p:spPr>
        <p:txBody>
          <a:bodyPr vert="horz" lIns="90000" tIns="46800" rIns="90000" bIns="46800" rtlCol="0" anchor="ctr"/>
          <a:lstStyle>
            <a:lvl1pPr mar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u="none" strike="noStrike" kern="1200" cap="none" spc="0" normalizeH="0" baseline="0">
                <a:solidFill>
                  <a:srgbClr val="17801E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ysClr val="windowText" lastClr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隶书" panose="02010509060101010101" charset="-12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charset="-122"/>
                <a:cs typeface="隶书" panose="02010509060101010101" charset="-122"/>
              </a:defRPr>
            </a:lvl9pPr>
          </a:lstStyle>
          <a:p>
            <a:r>
              <a:rPr lang="zh-CN" altLang="en-US" sz="3200" b="1" spc="200">
                <a:gradFill>
                  <a:gsLst>
                    <a:gs pos="50000">
                      <a:schemeClr val="tx1"/>
                    </a:gs>
                    <a:gs pos="0">
                      <a:schemeClr val="tx1">
                        <a:lumMod val="25000"/>
                        <a:lumOff val="75000"/>
                      </a:schemeClr>
                    </a:gs>
                    <a:gs pos="100000">
                      <a:schemeClr val="tx1">
                        <a:lumMod val="85000"/>
                      </a:schemeClr>
                    </a:gs>
                  </a:gsLst>
                  <a:lin ang="5400000" scaled="1"/>
                </a:gradFill>
                <a:ea typeface="隶书" panose="02010509060101010101" charset="-122"/>
                <a:cs typeface="+mn-ea"/>
              </a:rPr>
              <a:t>长春经济技术开发区房屋征收经办中心</a:t>
            </a:r>
            <a:endParaRPr lang="zh-CN" altLang="en-US" sz="3200" b="1" spc="200" dirty="0">
              <a:gradFill>
                <a:gsLst>
                  <a:gs pos="50000">
                    <a:schemeClr val="tx1"/>
                  </a:gs>
                  <a:gs pos="0">
                    <a:schemeClr val="tx1">
                      <a:lumMod val="25000"/>
                      <a:lumOff val="75000"/>
                    </a:schemeClr>
                  </a:gs>
                  <a:gs pos="100000">
                    <a:schemeClr val="tx1">
                      <a:lumMod val="85000"/>
                    </a:schemeClr>
                  </a:gs>
                </a:gsLst>
                <a:lin ang="5400000" scaled="1"/>
              </a:gradFill>
              <a:ea typeface="隶书" panose="02010509060101010101" charset="-122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4930" y="1033780"/>
            <a:ext cx="5372100" cy="787400"/>
          </a:xfrm>
        </p:spPr>
        <p:txBody>
          <a:bodyPr/>
          <a:lstStyle/>
          <a:p>
            <a:r>
              <a:rPr lang="zh-CN" altLang="en-US" sz="2400" dirty="0"/>
              <a:t>行政强制法的立法目的与原则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55930" y="2012950"/>
            <a:ext cx="11048365" cy="3618230"/>
          </a:xfrm>
        </p:spPr>
        <p:txBody>
          <a:bodyPr>
            <a:normAutofit fontScale="75000"/>
          </a:bodyPr>
          <a:lstStyle/>
          <a:p>
            <a:pPr marL="0" algn="l"/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立法目的</a:t>
            </a:r>
            <a:endParaRPr lang="en-US" altLang="zh-CN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     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通过规范行政强制的设定和实施，保障行政机关依法履职，同时防止权力滥用，保护公民、法人和其他组织的合法权益。</a:t>
            </a:r>
            <a:endParaRPr lang="zh-CN" altLang="en-US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algn="l"/>
            <a:endParaRPr lang="en-US" altLang="zh-CN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algn="l"/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基本原则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</a:t>
            </a:r>
            <a:endParaRPr lang="en-US" altLang="en-US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、合法性原则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 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：行政强制的设定和实施必须依照法定权限、范围、条件和程序；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</a:t>
            </a:r>
            <a:endParaRPr lang="en-US" altLang="en-US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、合理性原则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 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：应优先采用非强制手段，仅在必要时实施行政强制；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 </a:t>
            </a:r>
            <a:endParaRPr lang="en-US" altLang="en-US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  <a:p>
            <a:pPr marL="0" indent="0" algn="l">
              <a:buNone/>
            </a:pPr>
            <a:r>
              <a:rPr lang="en-US" altLang="zh-CN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、教育与强制相结合</a:t>
            </a:r>
            <a:r>
              <a:rPr lang="en-US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 </a:t>
            </a:r>
            <a:r>
              <a:rPr lang="zh-CN" altLang="en-US" sz="2400" dirty="0">
                <a:solidFill>
                  <a:sysClr val="windowText" lastClr="000000">
                    <a:lumMod val="75000"/>
                    <a:lumOff val="25000"/>
                  </a:sysClr>
                </a:solidFill>
                <a:cs typeface="微软雅黑" panose="020B0503020204020204" charset="-122"/>
                <a:sym typeface="+mn-ea"/>
              </a:rPr>
              <a:t>：坚持教育与强制并重，避免单纯依赖强制手段。</a:t>
            </a:r>
            <a:endParaRPr lang="zh-CN" altLang="en-US" sz="2400" dirty="0">
              <a:solidFill>
                <a:sysClr val="windowText" lastClr="000000">
                  <a:lumMod val="75000"/>
                  <a:lumOff val="25000"/>
                </a:sysClr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政策解读:《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中华人民共和国行政强制法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》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922655" y="965200"/>
            <a:ext cx="9250045" cy="929640"/>
          </a:xfrm>
        </p:spPr>
        <p:txBody>
          <a:bodyPr/>
          <a:lstStyle/>
          <a:p>
            <a:pPr algn="l"/>
            <a:r>
              <a:rPr lang="zh-CN" altLang="en-US" sz="2400" dirty="0"/>
              <a:t>行政强制的种类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391160" y="2018030"/>
            <a:ext cx="11410315" cy="3688080"/>
          </a:xfrm>
        </p:spPr>
        <p:txBody>
          <a:bodyPr>
            <a:norm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行政强制措施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包括对人身自由实施暂时性限制（如拘留）或对财物实施暂时性控制（如查封、扣押），例如：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阻止违法行为、防止证据损毁、避免危害发生等情形。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行政强制执行</a:t>
            </a:r>
            <a:r>
              <a:rPr lang="en-US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 </a:t>
            </a:r>
            <a:endParaRPr lang="en-US" altLang="zh-CN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包括行政机关直接强制履行义务或申请法院强制执行，例如：对逾期不履行行政决定的公民、法人强制履行义务。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政策解读:《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中华人民共和国行政强制法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》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6420" y="1153160"/>
            <a:ext cx="10597515" cy="748665"/>
          </a:xfrm>
        </p:spPr>
        <p:txBody>
          <a:bodyPr/>
          <a:lstStyle/>
          <a:p>
            <a:pPr algn="l"/>
            <a:r>
              <a:rPr lang="zh-CN" altLang="en-US" sz="2400" dirty="0"/>
              <a:t>行政强制的设定与实施规范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48945" y="2105660"/>
            <a:ext cx="10986135" cy="4411345"/>
          </a:xfrm>
        </p:spPr>
        <p:txBody>
          <a:bodyPr>
            <a:no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设定权限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仅法律、行政法规和地方性法规可以设定行政强制，其他规范性文件不得设定。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实施程序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必须履行告知、催告、听证等程序，保障当事人陈述权、申辩权。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禁止滥用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采用非强制手段可达到管理目的时，不得设定和实施行政强制。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政策解读:《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中华人民共和国行政强制法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》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03580" y="996315"/>
            <a:ext cx="10412730" cy="748665"/>
          </a:xfrm>
        </p:spPr>
        <p:txBody>
          <a:bodyPr/>
          <a:lstStyle/>
          <a:p>
            <a:pPr algn="l"/>
            <a:r>
              <a:rPr lang="zh-CN" altLang="en-US" sz="2400" dirty="0"/>
              <a:t>特殊情形与救济途径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391160" y="1899285"/>
            <a:ext cx="11410315" cy="4411345"/>
          </a:xfrm>
        </p:spPr>
        <p:txBody>
          <a:bodyPr>
            <a:no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代履行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当事人逾期不履行排除妨碍、恢复原状等义务，且经催告仍不履行时，行政机关可代履行或委托第三人代履行，费用由当事人承担。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权利救济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  <a:p>
            <a:pPr marL="0" indent="0" algn="l">
              <a:buClrTx/>
              <a:buSzTx/>
              <a:buNone/>
            </a:pPr>
            <a:r>
              <a:rPr lang="en-US" altLang="zh-CN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   </a:t>
            </a: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公民、法人或其他组织对违法行政强制可申请行政复议或提起行政诉讼，并可要求赔偿。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政策解读:《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中华人民共和国行政强制法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》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92735" y="967740"/>
            <a:ext cx="11334115" cy="748665"/>
          </a:xfrm>
        </p:spPr>
        <p:txBody>
          <a:bodyPr/>
          <a:lstStyle/>
          <a:p>
            <a:pPr algn="l"/>
            <a:r>
              <a:rPr lang="zh-CN" altLang="en-US" sz="2400" dirty="0"/>
              <a:t>法律责任</a:t>
            </a:r>
            <a:endParaRPr lang="zh-CN" altLang="en-US" sz="2400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391160" y="1842135"/>
            <a:ext cx="11410315" cy="4411345"/>
          </a:xfrm>
        </p:spPr>
        <p:txBody>
          <a:bodyPr>
            <a:noAutofit/>
          </a:bodyPr>
          <a:lstStyle/>
          <a:p>
            <a:pPr marL="0" algn="l">
              <a:buClrTx/>
              <a:buSzTx/>
            </a:pPr>
            <a:r>
              <a:rPr lang="zh-CN" altLang="en-US" sz="20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+mn-ea"/>
              </a:rPr>
              <a:t>行政机关及其工作人员违法实施行政强制的，需承担行政责任（如赔偿损失）；构成犯罪的，依法追究刑事责任</a:t>
            </a:r>
            <a:endParaRPr lang="zh-CN" altLang="en-US" sz="200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" panose="020B0604020202020204" pitchFamily="34" charset="0"/>
              <a:cs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3"/>
            </p:custDataLst>
          </p:nvPr>
        </p:nvSpPr>
        <p:spPr>
          <a:xfrm>
            <a:off x="225425" y="241935"/>
            <a:ext cx="8007985" cy="60007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政策解读:《</a:t>
            </a:r>
            <a:r>
              <a:rPr lang="zh-CN" altLang="en-US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中华人民共和国行政强制法</a:t>
            </a:r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》</a:t>
            </a:r>
            <a:endParaRPr lang="en-US" altLang="zh-CN" sz="2400" b="1" dirty="0"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464310" y="1149985"/>
            <a:ext cx="11638280" cy="415226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p>
            <a:pPr algn="l">
              <a:lnSpc>
                <a:spcPct val="130000"/>
              </a:lnSpc>
            </a:pPr>
            <a:r>
              <a:rPr lang="zh-CN" altLang="en-US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信息</a:t>
            </a:r>
            <a:r>
              <a:rPr lang="en-US" altLang="zh-CN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来源：中国人大网-国家法律法规数据库</a:t>
            </a:r>
            <a:r>
              <a:rPr lang="zh-CN" altLang="en-US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、自然资源部法规司</a:t>
            </a: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r>
              <a:rPr lang="en-US" altLang="zh-CN" sz="2000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网址：https://flk.npc.gov.cn/</a:t>
            </a: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30000"/>
              </a:lnSpc>
            </a:pPr>
            <a:endParaRPr lang="en-US" altLang="zh-CN" sz="2000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0994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TEMPLATE_SUBCATEGORY" val="0"/>
  <p:tag name="KSO_WM_TAG_VERSION" val="1.0"/>
  <p:tag name="KSO_WM_BEAUTIFY_FLAG" val="#wm#"/>
  <p:tag name="KSO_WM_TEMPLATE_CATEGORY" val="custom"/>
  <p:tag name="KSO_WM_TEMPLATE_INDEX" val="20200994"/>
  <p:tag name="KSO_WM_TEMPLATE_THUMBS_INDEX" val="1、5、6、7、8、9、10、11、12、13、15"/>
  <p:tag name="KSO_WM_TEMPLATE_MASTER_TYPE" val="1"/>
  <p:tag name="KSO_WM_TEMPLATE_COLOR_TYPE" val="1"/>
  <p:tag name="KSO_WM_TEMPLATE_MASTER_THUMB_INDEX" val="12"/>
</p:tagLst>
</file>

<file path=ppt/tags/tag137.xml><?xml version="1.0" encoding="utf-8"?>
<p:tagLst xmlns:p="http://schemas.openxmlformats.org/presentationml/2006/main">
  <p:tag name="KSO_WM_UNIT_ISCONTENTSTITLE" val="0"/>
  <p:tag name="KSO_WM_UNIT_PRESET_TEXT" val="曲院风荷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1*a*1"/>
  <p:tag name="KSO_WM_TEMPLATE_CATEGORY" val="custom"/>
  <p:tag name="KSO_WM_TEMPLATE_INDEX" val="20177092"/>
  <p:tag name="KSO_WM_UNIT_LAYERLEVEL" val="1"/>
  <p:tag name="KSO_WM_TAG_VERSION" val="1.0"/>
  <p:tag name="KSO_WM_BEAUTIFY_FLAG" val=""/>
  <p:tag name="KSO_WM_UNIT_TEXT_FILL_FORE_SCHEMECOLOR_INDEX_BRIGHTNESS" val="0"/>
  <p:tag name="KSO_WM_UNIT_TEXT_FILL_FORE_SCHEMECOLOR_INDEX" val="5"/>
  <p:tag name="KSO_WM_UNIT_TEXT_FILL_TYPE" val="1"/>
</p:tagLst>
</file>

<file path=ppt/tags/tag138.xml><?xml version="1.0" encoding="utf-8"?>
<p:tagLst xmlns:p="http://schemas.openxmlformats.org/presentationml/2006/main">
  <p:tag name="KSO_WM_UNIT_SUBTYPE" val="a"/>
  <p:tag name="KSO_WM_UNIT_PRESET_TEXT" val="汇报人姓名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18942_1*f*1"/>
  <p:tag name="KSO_WM_TEMPLATE_CATEGORY" val="custom"/>
  <p:tag name="KSO_WM_TEMPLATE_INDEX" val="20218942"/>
  <p:tag name="KSO_WM_UNIT_LAYERLEVEL" val="1"/>
  <p:tag name="KSO_WM_TAG_VERSION" val="1.0"/>
  <p:tag name="KSO_WM_BEAUTIFY_FLAG" val=""/>
  <p:tag name="KSO_WM_UNIT_TEXT_FILL_FORE_SCHEMECOLOR_INDEX_BRIGHTNESS" val="0"/>
  <p:tag name="KSO_WM_UNIT_TEXT_FILL_FORE_SCHEMECOLOR_INDEX" val="5"/>
  <p:tag name="KSO_WM_UNIT_TEXT_FILL_TYPE" val="1"/>
</p:tagLst>
</file>

<file path=ppt/tags/tag139.xml><?xml version="1.0" encoding="utf-8"?>
<p:tagLst xmlns:p="http://schemas.openxmlformats.org/presentationml/2006/main">
  <p:tag name="KSO_WM_SLIDE_ID" val="custom20200994_1"/>
  <p:tag name="KSO_WM_TEMPLATE_SUBCATEGORY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0994"/>
  <p:tag name="KSO_WM_SLIDE_TYPE" val="title"/>
  <p:tag name="KSO_WM_SLIDE_SUBTYPE" val="pureTxt"/>
  <p:tag name="KSO_WM_SLIDE_LAYOUT" val="a_b"/>
  <p:tag name="KSO_WM_SLIDE_LAYOUT_CNT" val="1_1"/>
  <p:tag name="KSO_WM_TEMPLATE_THUMBS_INDEX" val="1、5、6、7、8、9、10、11、12、13、15"/>
  <p:tag name="KSO_WM_TEMPLATE_MASTER_TYPE" val="1"/>
  <p:tag name="KSO_WM_TEMPLATE_COLOR_TYPE" val="1"/>
  <p:tag name="KSO_WM_TEMPLATE_MASTER_THUMB_INDEX" val="1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42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43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4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47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51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5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55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a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ISNUMDGMTITLE" val="0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0994_14*f*1"/>
  <p:tag name="KSO_WM_TEMPLATE_CATEGORY" val="custom"/>
  <p:tag name="KSO_WM_TEMPLATE_INDEX" val="20200994"/>
  <p:tag name="KSO_WM_UNIT_LAYERLEVEL" val="1"/>
  <p:tag name="KSO_WM_TAG_VERSION" val="1.0"/>
  <p:tag name="KSO_WM_BEAUTIFY_FLAG" val="#wm#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220"/>
  <p:tag name="KSO_WM_UNIT_TYPE" val="f"/>
  <p:tag name="KSO_WM_UNIT_INDEX" val="1"/>
  <p:tag name="KSO_WM_UNIT_SUBTYPE" val="a"/>
</p:tagLst>
</file>

<file path=ppt/tags/tag158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77092_23*a*1"/>
  <p:tag name="KSO_WM_TEMPLATE_CATEGORY" val="custom"/>
  <p:tag name="KSO_WM_TEMPLATE_INDEX" val="20177092"/>
  <p:tag name="KSO_WM_UNIT_LAYERLEVEL" val="1"/>
  <p:tag name="KSO_WM_TAG_VERSION" val="1.0"/>
  <p:tag name="KSO_WM_BEAUTIFY_FLAG" val=""/>
</p:tagLst>
</file>

<file path=ppt/tags/tag159.xml><?xml version="1.0" encoding="utf-8"?>
<p:tagLst xmlns:p="http://schemas.openxmlformats.org/presentationml/2006/main">
  <p:tag name="KSO_WM_SLIDE_ID" val="custom20200994_14"/>
  <p:tag name="KSO_WM_TEMPLATE_SUBCATEGORY" val="0"/>
  <p:tag name="KSO_WM_SLIDE_ITEM_CNT" val="0"/>
  <p:tag name="KSO_WM_SLIDE_INDEX" val="14"/>
  <p:tag name="KSO_WM_TAG_VERSION" val="1.0"/>
  <p:tag name="KSO_WM_BEAUTIFY_FLAG" val="#wm#"/>
  <p:tag name="KSO_WM_TEMPLATE_CATEGORY" val="custom"/>
  <p:tag name="KSO_WM_TEMPLATE_INDEX" val="20200994"/>
  <p:tag name="KSO_WM_SLIDE_TYPE" val="text"/>
  <p:tag name="KSO_WM_SLIDE_SUBTYPE" val="pureTxt"/>
  <p:tag name="KSO_WM_SLIDE_SIZE" val="720*329"/>
  <p:tag name="KSO_WM_SLIDE_POSITION" val="119*105"/>
  <p:tag name="KSO_WM_SLIDE_LAYOUT" val="a_f"/>
  <p:tag name="KSO_WM_SLIDE_LAYOUT_CNT" val="1_1"/>
  <p:tag name="KSO_WM_TEMPLATE_MASTER_TYPE" val="1"/>
  <p:tag name="KSO_WM_TEMPLATE_COLOR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SUBTYPE" val="a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14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18942_21*f*1"/>
  <p:tag name="KSO_WM_TEMPLATE_CATEGORY" val="custom"/>
  <p:tag name="KSO_WM_TEMPLATE_INDEX" val="20218942"/>
  <p:tag name="KSO_WM_UNIT_LAYERLEVEL" val="1"/>
  <p:tag name="KSO_WM_TAG_VERSION" val="1.0"/>
  <p:tag name="KSO_WM_BEAUTIFY_FLAG" val=""/>
</p:tagLst>
</file>

<file path=ppt/tags/tag161.xml><?xml version="1.0" encoding="utf-8"?>
<p:tagLst xmlns:p="http://schemas.openxmlformats.org/presentationml/2006/main">
  <p:tag name="KSO_WM_SLIDE_ID" val="custom20200994_15"/>
  <p:tag name="KSO_WM_TEMPLATE_SUBCATEGORY" val="0"/>
  <p:tag name="KSO_WM_SLIDE_TYPE" val="endPage"/>
  <p:tag name="KSO_WM_SLIDE_SUBTYPE" val="pureTxt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0994"/>
  <p:tag name="KSO_WM_SLIDE_LAYOUT" val="a_b"/>
  <p:tag name="KSO_WM_SLIDE_LAYOUT_CNT" val="1_1"/>
  <p:tag name="KSO_WM_TEMPLATE_MASTER_TYPE" val="1"/>
  <p:tag name="KSO_WM_TEMPLATE_COLOR_TYPE" val="1"/>
</p:tagLst>
</file>

<file path=ppt/tags/tag162.xml><?xml version="1.0" encoding="utf-8"?>
<p:tagLst xmlns:p="http://schemas.openxmlformats.org/presentationml/2006/main">
  <p:tag name="commondata" val="eyJoZGlkIjoiZjUxY2I4Nzk5OWNkY2Q4NTczYWYyZjZjYTRlYmM1MzUifQ==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KSO_WM_UNIT_LARGE_SHA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KSO_WM_UNIT_LARGE_SHA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KSO_WM_UNIT_LARGE_SHAPE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KSO_WM_UNIT_LARGE_SHAPE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55">
      <a:dk1>
        <a:srgbClr val="000000"/>
      </a:dk1>
      <a:lt1>
        <a:srgbClr val="FFFFFF"/>
      </a:lt1>
      <a:dk2>
        <a:srgbClr val="E4F0E4"/>
      </a:dk2>
      <a:lt2>
        <a:srgbClr val="FFFFFF"/>
      </a:lt2>
      <a:accent1>
        <a:srgbClr val="8EAF98"/>
      </a:accent1>
      <a:accent2>
        <a:srgbClr val="99B596"/>
      </a:accent2>
      <a:accent3>
        <a:srgbClr val="A6BB92"/>
      </a:accent3>
      <a:accent4>
        <a:srgbClr val="B5C08E"/>
      </a:accent4>
      <a:accent5>
        <a:srgbClr val="C6C58C"/>
      </a:accent5>
      <a:accent6>
        <a:srgbClr val="D8C78B"/>
      </a:accent6>
      <a:hlink>
        <a:srgbClr val="99CCE3"/>
      </a:hlink>
      <a:folHlink>
        <a:srgbClr val="A27CA4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55">
    <a:dk1>
      <a:srgbClr val="000000"/>
    </a:dk1>
    <a:lt1>
      <a:srgbClr val="FFFFFF"/>
    </a:lt1>
    <a:dk2>
      <a:srgbClr val="E4F0E4"/>
    </a:dk2>
    <a:lt2>
      <a:srgbClr val="FFFFFF"/>
    </a:lt2>
    <a:accent1>
      <a:srgbClr val="8EAF98"/>
    </a:accent1>
    <a:accent2>
      <a:srgbClr val="99B596"/>
    </a:accent2>
    <a:accent3>
      <a:srgbClr val="A6BB92"/>
    </a:accent3>
    <a:accent4>
      <a:srgbClr val="B5C08E"/>
    </a:accent4>
    <a:accent5>
      <a:srgbClr val="C6C58C"/>
    </a:accent5>
    <a:accent6>
      <a:srgbClr val="D8C78B"/>
    </a:accent6>
    <a:hlink>
      <a:srgbClr val="99CCE3"/>
    </a:hlink>
    <a:folHlink>
      <a:srgbClr val="A27CA4"/>
    </a:folHlink>
  </a:clrScheme>
</a:themeOverride>
</file>

<file path=ppt/theme/themeOverride2.xml><?xml version="1.0" encoding="utf-8"?>
<a:themeOverride xmlns:a="http://schemas.openxmlformats.org/drawingml/2006/main">
  <a:clrScheme name="自定义 55">
    <a:dk1>
      <a:srgbClr val="000000"/>
    </a:dk1>
    <a:lt1>
      <a:srgbClr val="FFFFFF"/>
    </a:lt1>
    <a:dk2>
      <a:srgbClr val="E4F0E4"/>
    </a:dk2>
    <a:lt2>
      <a:srgbClr val="FFFFFF"/>
    </a:lt2>
    <a:accent1>
      <a:srgbClr val="8EAF98"/>
    </a:accent1>
    <a:accent2>
      <a:srgbClr val="99B596"/>
    </a:accent2>
    <a:accent3>
      <a:srgbClr val="A6BB92"/>
    </a:accent3>
    <a:accent4>
      <a:srgbClr val="B5C08E"/>
    </a:accent4>
    <a:accent5>
      <a:srgbClr val="C6C58C"/>
    </a:accent5>
    <a:accent6>
      <a:srgbClr val="D8C78B"/>
    </a:accent6>
    <a:hlink>
      <a:srgbClr val="99CCE3"/>
    </a:hlink>
    <a:folHlink>
      <a:srgbClr val="A27CA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822</Words>
  <Application>WPS 演示</Application>
  <PresentationFormat>宽屏</PresentationFormat>
  <Paragraphs>57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汉仪旗黑-85S</vt:lpstr>
      <vt:lpstr>黑体</vt:lpstr>
      <vt:lpstr>Viner Hand ITC</vt:lpstr>
      <vt:lpstr>隶书</vt:lpstr>
      <vt:lpstr>仿宋</vt:lpstr>
      <vt:lpstr>Arial Unicode MS</vt:lpstr>
      <vt:lpstr>Calibri</vt:lpstr>
      <vt:lpstr>Mongolian Baiti</vt:lpstr>
      <vt:lpstr>WPS</vt:lpstr>
      <vt:lpstr>1_Office 主题​​</vt:lpstr>
      <vt:lpstr>PowerPoint 演示文稿</vt:lpstr>
      <vt:lpstr>行政强制法的立法目的与原则</vt:lpstr>
      <vt:lpstr>行政强制的种类</vt:lpstr>
      <vt:lpstr>行政强制的设定与实施规范</vt:lpstr>
      <vt:lpstr>特殊情形与救济途径</vt:lpstr>
      <vt:lpstr>法律责任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13</cp:revision>
  <dcterms:created xsi:type="dcterms:W3CDTF">2023-12-12T08:32:00Z</dcterms:created>
  <dcterms:modified xsi:type="dcterms:W3CDTF">2025-04-28T02:20:07Z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7C1D4DD625BB44EFA416E67DEF27FC20_13</vt:lpwstr>
  </property>
  <property fmtid="{D5CDD505-2E9C-101B-9397-08002B2CF9AE}" pid="3" name="KSOProductBuildVer">
    <vt:lpwstr>2052-12.1.0.21171</vt:lpwstr>
  </property>
</Properties>
</file>